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IBM Plex Sans"/>
      <p:regular r:id="rId21"/>
      <p:bold r:id="rId22"/>
      <p:italic r:id="rId23"/>
      <p:boldItalic r:id="rId24"/>
    </p:embeddedFont>
    <p:embeddedFont>
      <p:font typeface="IBM Plex Sans Light"/>
      <p:regular r:id="rId25"/>
      <p:bold r:id="rId26"/>
      <p:italic r:id="rId27"/>
      <p:boldItalic r:id="rId28"/>
    </p:embeddedFont>
    <p:embeddedFont>
      <p:font typeface="Saira Condensed SemiBold"/>
      <p:regular r:id="rId29"/>
      <p:bold r:id="rId30"/>
    </p:embeddedFont>
    <p:embeddedFont>
      <p:font typeface="Saira Condensed Light"/>
      <p:regular r:id="rId31"/>
      <p:bold r:id="rId32"/>
    </p:embeddedFont>
    <p:embeddedFont>
      <p:font typeface="IBM Plex Sans SemiBold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43D4F3A-8410-46BF-A64D-3FFA4160D214}">
  <a:tblStyle styleId="{D43D4F3A-8410-46BF-A64D-3FFA4160D214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IBMPlexSans-bold.fntdata"/><Relationship Id="rId21" Type="http://schemas.openxmlformats.org/officeDocument/2006/relationships/font" Target="fonts/IBMPlexSans-regular.fntdata"/><Relationship Id="rId24" Type="http://schemas.openxmlformats.org/officeDocument/2006/relationships/font" Target="fonts/IBMPlexSans-boldItalic.fntdata"/><Relationship Id="rId23" Type="http://schemas.openxmlformats.org/officeDocument/2006/relationships/font" Target="fonts/IBMPlex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IBMPlexSansLight-bold.fntdata"/><Relationship Id="rId25" Type="http://schemas.openxmlformats.org/officeDocument/2006/relationships/font" Target="fonts/IBMPlexSansLight-regular.fntdata"/><Relationship Id="rId28" Type="http://schemas.openxmlformats.org/officeDocument/2006/relationships/font" Target="fonts/IBMPlexSansLight-boldItalic.fntdata"/><Relationship Id="rId27" Type="http://schemas.openxmlformats.org/officeDocument/2006/relationships/font" Target="fonts/IBMPlexSansLigh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SairaCondensedSemiBol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airaCondensedLight-regular.fntdata"/><Relationship Id="rId30" Type="http://schemas.openxmlformats.org/officeDocument/2006/relationships/font" Target="fonts/SairaCondensedSemiBold-bold.fntdata"/><Relationship Id="rId11" Type="http://schemas.openxmlformats.org/officeDocument/2006/relationships/slide" Target="slides/slide5.xml"/><Relationship Id="rId33" Type="http://schemas.openxmlformats.org/officeDocument/2006/relationships/font" Target="fonts/IBMPlexSansSemiBold-regular.fntdata"/><Relationship Id="rId10" Type="http://schemas.openxmlformats.org/officeDocument/2006/relationships/slide" Target="slides/slide4.xml"/><Relationship Id="rId32" Type="http://schemas.openxmlformats.org/officeDocument/2006/relationships/font" Target="fonts/SairaCondensedLight-bold.fntdata"/><Relationship Id="rId13" Type="http://schemas.openxmlformats.org/officeDocument/2006/relationships/slide" Target="slides/slide7.xml"/><Relationship Id="rId35" Type="http://schemas.openxmlformats.org/officeDocument/2006/relationships/font" Target="fonts/IBMPlexSansSemiBold-italic.fntdata"/><Relationship Id="rId12" Type="http://schemas.openxmlformats.org/officeDocument/2006/relationships/slide" Target="slides/slide6.xml"/><Relationship Id="rId34" Type="http://schemas.openxmlformats.org/officeDocument/2006/relationships/font" Target="fonts/IBMPlexSansSemiBold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IBMPlexSansSemiBold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1.png>
</file>

<file path=ppt/media/image2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ec876ebdf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ec876ebdf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ec876ebdf8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ec876ebdf8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ec876ebdf8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ec876ebdf8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ec876ebdf8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ec876ebdf8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ec876ebdf8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ec876ebdf8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ec876ebdf8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ec876ebdf8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ec876ebdf8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ec876ebdf8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ec876ebdf8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ec876ebdf8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ec876ebdf8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ec876ebdf8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ec876ebdf8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ec876ebdf8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ec876ebdf8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ec876ebdf8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ec876ebdf8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ec876ebdf8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ec876ebdf8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ec876ebdf8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2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 pattern&#10;&#10;Description automatically generated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187411" y="1878691"/>
            <a:ext cx="5460600" cy="15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Saira Condensed Light"/>
              <a:buNone/>
              <a:defRPr b="0" i="0" sz="4100">
                <a:solidFill>
                  <a:schemeClr val="lt1"/>
                </a:solidFill>
                <a:latin typeface="Saira Condensed Light"/>
                <a:ea typeface="Saira Condensed Light"/>
                <a:cs typeface="Saira Condensed Light"/>
                <a:sym typeface="Saira Condense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366655" y="3443527"/>
            <a:ext cx="52812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 txBox="1"/>
          <p:nvPr>
            <p:ph idx="2" type="body"/>
          </p:nvPr>
        </p:nvSpPr>
        <p:spPr>
          <a:xfrm>
            <a:off x="3506932" y="4267564"/>
            <a:ext cx="51411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1" i="0" sz="1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indent="-228600" lvl="1" marL="9144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0" type="dt"/>
          </p:nvPr>
        </p:nvSpPr>
        <p:spPr>
          <a:xfrm>
            <a:off x="7812157" y="4756525"/>
            <a:ext cx="835800" cy="18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8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 and Subhead">
  <p:cSld name="Three Content and Subhead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484769" y="273845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" type="body"/>
          </p:nvPr>
        </p:nvSpPr>
        <p:spPr>
          <a:xfrm>
            <a:off x="483578" y="1009112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2" type="body"/>
          </p:nvPr>
        </p:nvSpPr>
        <p:spPr>
          <a:xfrm>
            <a:off x="483580" y="1744377"/>
            <a:ext cx="24726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3" type="body"/>
          </p:nvPr>
        </p:nvSpPr>
        <p:spPr>
          <a:xfrm>
            <a:off x="3263717" y="1744377"/>
            <a:ext cx="24726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11"/>
          <p:cNvSpPr txBox="1"/>
          <p:nvPr>
            <p:ph idx="4" type="body"/>
          </p:nvPr>
        </p:nvSpPr>
        <p:spPr>
          <a:xfrm>
            <a:off x="6043853" y="1744377"/>
            <a:ext cx="24726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ntent">
  <p:cSld name="Four Conte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>
            <a:off x="483395" y="1471764"/>
            <a:ext cx="3715800" cy="13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2" type="body"/>
          </p:nvPr>
        </p:nvSpPr>
        <p:spPr>
          <a:xfrm>
            <a:off x="4800602" y="1471764"/>
            <a:ext cx="3715800" cy="13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3" type="body"/>
          </p:nvPr>
        </p:nvSpPr>
        <p:spPr>
          <a:xfrm>
            <a:off x="483395" y="3089760"/>
            <a:ext cx="3715800" cy="13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2"/>
          <p:cNvSpPr txBox="1"/>
          <p:nvPr>
            <p:ph idx="4" type="body"/>
          </p:nvPr>
        </p:nvSpPr>
        <p:spPr>
          <a:xfrm>
            <a:off x="4800602" y="3089760"/>
            <a:ext cx="3715800" cy="13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ntent and subhead">
  <p:cSld name="Four Content and subhead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/>
          <p:nvPr>
            <p:ph type="title"/>
          </p:nvPr>
        </p:nvSpPr>
        <p:spPr>
          <a:xfrm>
            <a:off x="484769" y="273845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" type="body"/>
          </p:nvPr>
        </p:nvSpPr>
        <p:spPr>
          <a:xfrm>
            <a:off x="483578" y="1009112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2" type="body"/>
          </p:nvPr>
        </p:nvSpPr>
        <p:spPr>
          <a:xfrm>
            <a:off x="483395" y="1674926"/>
            <a:ext cx="37158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3" type="body"/>
          </p:nvPr>
        </p:nvSpPr>
        <p:spPr>
          <a:xfrm>
            <a:off x="4800602" y="1674926"/>
            <a:ext cx="37158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4" type="body"/>
          </p:nvPr>
        </p:nvSpPr>
        <p:spPr>
          <a:xfrm>
            <a:off x="483395" y="3336331"/>
            <a:ext cx="37158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5" type="body"/>
          </p:nvPr>
        </p:nvSpPr>
        <p:spPr>
          <a:xfrm>
            <a:off x="4800602" y="3336331"/>
            <a:ext cx="37158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Content">
  <p:cSld name="Five Conte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14"/>
          <p:cNvSpPr txBox="1"/>
          <p:nvPr>
            <p:ph idx="1" type="body"/>
          </p:nvPr>
        </p:nvSpPr>
        <p:spPr>
          <a:xfrm>
            <a:off x="483578" y="1657561"/>
            <a:ext cx="3429000" cy="29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4"/>
          <p:cNvSpPr txBox="1"/>
          <p:nvPr>
            <p:ph idx="2" type="body"/>
          </p:nvPr>
        </p:nvSpPr>
        <p:spPr>
          <a:xfrm>
            <a:off x="4019999" y="1657564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4"/>
          <p:cNvSpPr txBox="1"/>
          <p:nvPr>
            <p:ph idx="3" type="body"/>
          </p:nvPr>
        </p:nvSpPr>
        <p:spPr>
          <a:xfrm>
            <a:off x="6321981" y="1657565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14"/>
          <p:cNvSpPr txBox="1"/>
          <p:nvPr>
            <p:ph idx="4" type="body"/>
          </p:nvPr>
        </p:nvSpPr>
        <p:spPr>
          <a:xfrm>
            <a:off x="4019999" y="3336329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14"/>
          <p:cNvSpPr txBox="1"/>
          <p:nvPr>
            <p:ph idx="5" type="body"/>
          </p:nvPr>
        </p:nvSpPr>
        <p:spPr>
          <a:xfrm>
            <a:off x="6321981" y="3336331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14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Content and subhead">
  <p:cSld name="Five Content and subhead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5"/>
          <p:cNvSpPr txBox="1"/>
          <p:nvPr>
            <p:ph type="title"/>
          </p:nvPr>
        </p:nvSpPr>
        <p:spPr>
          <a:xfrm>
            <a:off x="484769" y="273845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483578" y="1009112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2" type="body"/>
          </p:nvPr>
        </p:nvSpPr>
        <p:spPr>
          <a:xfrm>
            <a:off x="483578" y="1657561"/>
            <a:ext cx="3429000" cy="29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idx="3" type="body"/>
          </p:nvPr>
        </p:nvSpPr>
        <p:spPr>
          <a:xfrm>
            <a:off x="4019404" y="1657565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6" name="Google Shape;96;p15"/>
          <p:cNvSpPr txBox="1"/>
          <p:nvPr>
            <p:ph idx="4" type="body"/>
          </p:nvPr>
        </p:nvSpPr>
        <p:spPr>
          <a:xfrm>
            <a:off x="6320790" y="1657565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7" name="Google Shape;97;p15"/>
          <p:cNvSpPr txBox="1"/>
          <p:nvPr>
            <p:ph idx="5" type="body"/>
          </p:nvPr>
        </p:nvSpPr>
        <p:spPr>
          <a:xfrm>
            <a:off x="4019404" y="3336331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6" type="body"/>
          </p:nvPr>
        </p:nvSpPr>
        <p:spPr>
          <a:xfrm>
            <a:off x="6320790" y="3336331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15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, Subhead">
  <p:cSld name="Two Content, Subhead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84769" y="273845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483578" y="1009112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3" name="Google Shape;103;p16"/>
          <p:cNvSpPr txBox="1"/>
          <p:nvPr>
            <p:ph idx="2" type="body"/>
          </p:nvPr>
        </p:nvSpPr>
        <p:spPr>
          <a:xfrm>
            <a:off x="483577" y="1744377"/>
            <a:ext cx="38862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3" type="body"/>
          </p:nvPr>
        </p:nvSpPr>
        <p:spPr>
          <a:xfrm>
            <a:off x="4629150" y="1744377"/>
            <a:ext cx="38862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483579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9" name="Google Shape;109;p17"/>
          <p:cNvSpPr txBox="1"/>
          <p:nvPr>
            <p:ph idx="2" type="body"/>
          </p:nvPr>
        </p:nvSpPr>
        <p:spPr>
          <a:xfrm>
            <a:off x="483579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3" type="body"/>
          </p:nvPr>
        </p:nvSpPr>
        <p:spPr>
          <a:xfrm>
            <a:off x="4629152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1" name="Google Shape;111;p17"/>
          <p:cNvSpPr txBox="1"/>
          <p:nvPr>
            <p:ph idx="4" type="body"/>
          </p:nvPr>
        </p:nvSpPr>
        <p:spPr>
          <a:xfrm>
            <a:off x="4629152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1_Blank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tatue of a person riding a horse&#10;&#10;Description automatically generated with medium confidence" id="17" name="Google Shape;17;p3"/>
          <p:cNvPicPr preferRelativeResize="0"/>
          <p:nvPr/>
        </p:nvPicPr>
        <p:blipFill rotWithShape="1">
          <a:blip r:embed="rId2">
            <a:alphaModFix/>
          </a:blip>
          <a:srcRect b="0" l="16253" r="0" t="0"/>
          <a:stretch/>
        </p:blipFill>
        <p:spPr>
          <a:xfrm>
            <a:off x="1" y="0"/>
            <a:ext cx="647725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hape&#10;&#10;Description automatically generated" id="18" name="Google Shape;1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8" y="0"/>
            <a:ext cx="892016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 txBox="1"/>
          <p:nvPr>
            <p:ph type="ctrTitle"/>
          </p:nvPr>
        </p:nvSpPr>
        <p:spPr>
          <a:xfrm>
            <a:off x="4743452" y="1878691"/>
            <a:ext cx="3904500" cy="15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Saira Condensed Light"/>
              <a:buNone/>
              <a:defRPr b="0" i="0" sz="4100">
                <a:solidFill>
                  <a:schemeClr val="lt1"/>
                </a:solidFill>
                <a:latin typeface="Saira Condensed Light"/>
                <a:ea typeface="Saira Condensed Light"/>
                <a:cs typeface="Saira Condensed Light"/>
                <a:sym typeface="Saira Condense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4962526" y="3443527"/>
            <a:ext cx="36855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2" type="body"/>
          </p:nvPr>
        </p:nvSpPr>
        <p:spPr>
          <a:xfrm>
            <a:off x="5095876" y="4267564"/>
            <a:ext cx="3552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1" i="0" sz="1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indent="-228600" lvl="1" marL="9144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7804702" y="4756525"/>
            <a:ext cx="843300" cy="18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8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887391" y="740571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Char char="▪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100"/>
              <a:buChar char="-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-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-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-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23" name="Google Shape;123;p21"/>
          <p:cNvSpPr txBox="1"/>
          <p:nvPr>
            <p:ph idx="2" type="body"/>
          </p:nvPr>
        </p:nvSpPr>
        <p:spPr>
          <a:xfrm>
            <a:off x="483580" y="1543052"/>
            <a:ext cx="30954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24" name="Google Shape;124;p21"/>
          <p:cNvSpPr txBox="1"/>
          <p:nvPr>
            <p:ph type="title"/>
          </p:nvPr>
        </p:nvSpPr>
        <p:spPr>
          <a:xfrm>
            <a:off x="483580" y="342900"/>
            <a:ext cx="30954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ira Condensed SemiBold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483580" y="342900"/>
            <a:ext cx="30954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ira Condensed SemiBold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483580" y="1543052"/>
            <a:ext cx="30954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28" name="Google Shape;128;p22"/>
          <p:cNvSpPr/>
          <p:nvPr>
            <p:ph idx="2" type="pic"/>
          </p:nvPr>
        </p:nvSpPr>
        <p:spPr>
          <a:xfrm>
            <a:off x="3887391" y="740571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 rot="5400000">
            <a:off x="2911202" y="-1058531"/>
            <a:ext cx="3176400" cy="8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 rot="5400000">
            <a:off x="5350052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 rot="5400000">
            <a:off x="1277025" y="-519505"/>
            <a:ext cx="4359000" cy="59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8" name="Google Shape;138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9" name="Google Shape;13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Custom Image">
  <p:cSld name="Title Slide - Custom Imag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4"/>
          <p:cNvPicPr preferRelativeResize="0"/>
          <p:nvPr/>
        </p:nvPicPr>
        <p:blipFill rotWithShape="1">
          <a:blip r:embed="rId2">
            <a:alphaModFix/>
          </a:blip>
          <a:srcRect b="0" l="103" r="14569" t="0"/>
          <a:stretch/>
        </p:blipFill>
        <p:spPr>
          <a:xfrm>
            <a:off x="-1525092" y="0"/>
            <a:ext cx="77943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hape&#10;&#10;Description automatically generated" id="25" name="Google Shape;2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7" y="0"/>
            <a:ext cx="892016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 txBox="1"/>
          <p:nvPr>
            <p:ph type="ctrTitle"/>
          </p:nvPr>
        </p:nvSpPr>
        <p:spPr>
          <a:xfrm>
            <a:off x="4743452" y="1878691"/>
            <a:ext cx="3904500" cy="15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Saira Condensed Light"/>
              <a:buNone/>
              <a:defRPr b="0" i="0" sz="4100">
                <a:solidFill>
                  <a:schemeClr val="lt1"/>
                </a:solidFill>
                <a:latin typeface="Saira Condensed Light"/>
                <a:ea typeface="Saira Condensed Light"/>
                <a:cs typeface="Saira Condensed Light"/>
                <a:sym typeface="Saira Condensed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4962526" y="3443527"/>
            <a:ext cx="36855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7834520" y="4771639"/>
            <a:ext cx="813300" cy="18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1" i="0" sz="8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2" type="body"/>
          </p:nvPr>
        </p:nvSpPr>
        <p:spPr>
          <a:xfrm>
            <a:off x="5095876" y="4267564"/>
            <a:ext cx="3552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1" i="0" sz="1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indent="-228600" lvl="1" marL="9144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" name="Google Shape;30;p4"/>
          <p:cNvSpPr txBox="1"/>
          <p:nvPr/>
        </p:nvSpPr>
        <p:spPr>
          <a:xfrm>
            <a:off x="684612" y="994268"/>
            <a:ext cx="3161700" cy="44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INSTRUCTIONS TO REPLACE IMAGE: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Go to View&gt;Slide Master</a:t>
            </a:r>
            <a:endParaRPr sz="1100"/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Locate this layout and duplicate it</a:t>
            </a:r>
            <a:endParaRPr sz="1100"/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Right-click the orange circle on the far-left side of this image</a:t>
            </a:r>
            <a:endParaRPr sz="1100"/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Scroll to “Change Picture”</a:t>
            </a:r>
            <a:endParaRPr sz="1100"/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“From File” (note that your version of PowerPoint may use different menu language)</a:t>
            </a:r>
            <a:endParaRPr sz="1100"/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desired image</a:t>
            </a:r>
            <a:endParaRPr sz="1100"/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Resize and crop image as necessary</a:t>
            </a:r>
            <a:endParaRPr sz="1100"/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Make sure image is sent to back (right click on image)</a:t>
            </a:r>
            <a:endParaRPr sz="1100"/>
          </a:p>
          <a:p>
            <a:pPr indent="-26035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lang="en" sz="11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Close slide master and insert a new slide using the new, then delete this text box from your presentation slide.</a:t>
            </a:r>
            <a:endParaRPr sz="11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ody of water with buildings along it&#10;&#10;Description automatically generated with medium confidence" id="32" name="Google Shape;3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0678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hape&#10;&#10;Description automatically generated" id="33" name="Google Shape;3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8" y="0"/>
            <a:ext cx="892016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5"/>
          <p:cNvSpPr txBox="1"/>
          <p:nvPr>
            <p:ph type="title"/>
          </p:nvPr>
        </p:nvSpPr>
        <p:spPr>
          <a:xfrm>
            <a:off x="4963030" y="730528"/>
            <a:ext cx="3684900" cy="31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Saira Condensed SemiBold"/>
              <a:buNone/>
              <a:defRPr sz="4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5143502" y="4046224"/>
            <a:ext cx="3504600" cy="6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E8F92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E8F92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E8F92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E8F92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8F92"/>
              </a:buClr>
              <a:buSzPts val="1200"/>
              <a:buNone/>
              <a:defRPr sz="1200">
                <a:solidFill>
                  <a:srgbClr val="8E8F92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8F92"/>
              </a:buClr>
              <a:buSzPts val="1200"/>
              <a:buNone/>
              <a:defRPr sz="1200">
                <a:solidFill>
                  <a:srgbClr val="8E8F92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8F92"/>
              </a:buClr>
              <a:buSzPts val="1200"/>
              <a:buNone/>
              <a:defRPr sz="1200">
                <a:solidFill>
                  <a:srgbClr val="8E8F92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8F92"/>
              </a:buClr>
              <a:buSzPts val="1200"/>
              <a:buNone/>
              <a:defRPr sz="1200">
                <a:solidFill>
                  <a:srgbClr val="8E8F9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head and Content">
  <p:cSld name="Title, Subhead and Conte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84769" y="273845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83578" y="1009112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83578" y="1652156"/>
            <a:ext cx="8031900" cy="29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Thank You Slide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person, crowd, event, several&#10;&#10;Description automatically generated" id="42" name="Google Shape;42;p7"/>
          <p:cNvPicPr preferRelativeResize="0"/>
          <p:nvPr/>
        </p:nvPicPr>
        <p:blipFill rotWithShape="1">
          <a:blip r:embed="rId2">
            <a:alphaModFix/>
          </a:blip>
          <a:srcRect b="0" l="28985" r="0" t="0"/>
          <a:stretch/>
        </p:blipFill>
        <p:spPr>
          <a:xfrm>
            <a:off x="1" y="0"/>
            <a:ext cx="547894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hape&#10;&#10;Description automatically generated" id="43" name="Google Shape;4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/>
          <p:nvPr/>
        </p:nvSpPr>
        <p:spPr>
          <a:xfrm>
            <a:off x="5463542" y="2358208"/>
            <a:ext cx="31845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100">
                <a:solidFill>
                  <a:schemeClr val="lt1"/>
                </a:solidFill>
                <a:latin typeface="Saira Condensed Light"/>
                <a:ea typeface="Saira Condensed Light"/>
                <a:cs typeface="Saira Condensed Light"/>
                <a:sym typeface="Saira Condensed Light"/>
              </a:rPr>
              <a:t>THANK </a:t>
            </a:r>
            <a:r>
              <a:rPr b="1" i="0" lang="en" sz="4100">
                <a:solidFill>
                  <a:schemeClr val="lt1"/>
                </a:solidFill>
                <a:latin typeface="Saira Condensed Light"/>
                <a:ea typeface="Saira Condensed Light"/>
                <a:cs typeface="Saira Condensed Light"/>
                <a:sym typeface="Saira Condensed Light"/>
              </a:rPr>
              <a:t>YOU</a:t>
            </a:r>
            <a:endParaRPr sz="1100"/>
          </a:p>
        </p:txBody>
      </p:sp>
      <p:sp>
        <p:nvSpPr>
          <p:cNvPr id="45" name="Google Shape;45;p7"/>
          <p:cNvSpPr txBox="1"/>
          <p:nvPr/>
        </p:nvSpPr>
        <p:spPr>
          <a:xfrm>
            <a:off x="4572002" y="3877814"/>
            <a:ext cx="4076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Stevens Institute of Technology</a:t>
            </a:r>
            <a:br>
              <a:rPr b="1" lang="en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lang="en"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1 Castle Point Terrace, Hoboken, NJ 07030</a:t>
            </a:r>
            <a:endParaRPr sz="11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483578" y="1369219"/>
            <a:ext cx="8031900" cy="31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NTR"/>
              <a:buChar char="-"/>
              <a:defRPr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NTR"/>
              <a:buChar char="-"/>
              <a:defRPr/>
            </a:lvl3pPr>
            <a:lvl4pPr indent="-3048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NTR"/>
              <a:buChar char="-"/>
              <a:defRPr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Font typeface="NTR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" type="body"/>
          </p:nvPr>
        </p:nvSpPr>
        <p:spPr>
          <a:xfrm>
            <a:off x="483577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" type="body"/>
          </p:nvPr>
        </p:nvSpPr>
        <p:spPr>
          <a:xfrm>
            <a:off x="483580" y="1369219"/>
            <a:ext cx="24726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8" name="Google Shape;58;p10"/>
          <p:cNvSpPr txBox="1"/>
          <p:nvPr>
            <p:ph idx="2" type="body"/>
          </p:nvPr>
        </p:nvSpPr>
        <p:spPr>
          <a:xfrm>
            <a:off x="3263717" y="1369219"/>
            <a:ext cx="24726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9" name="Google Shape;59;p10"/>
          <p:cNvSpPr txBox="1"/>
          <p:nvPr>
            <p:ph idx="3" type="body"/>
          </p:nvPr>
        </p:nvSpPr>
        <p:spPr>
          <a:xfrm>
            <a:off x="6043853" y="1369219"/>
            <a:ext cx="24726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4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5D0D0"/>
            </a:gs>
            <a:gs pos="100000">
              <a:srgbClr val="D96868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 Condensed SemiBold"/>
              <a:buNone/>
              <a:defRPr b="1" i="0" sz="3000" u="none" cap="none" strike="noStrike">
                <a:solidFill>
                  <a:schemeClr val="dk1"/>
                </a:solidFill>
                <a:latin typeface="Saira Condensed SemiBold"/>
                <a:ea typeface="Saira Condensed SemiBold"/>
                <a:cs typeface="Saira Condensed SemiBold"/>
                <a:sym typeface="Sai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483578" y="1369219"/>
            <a:ext cx="8031900" cy="31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NTR"/>
              <a:buChar char="-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NTR"/>
              <a:buChar char="-"/>
              <a:defRPr b="0" i="0" sz="12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NTR"/>
              <a:buChar char="-"/>
              <a:defRPr b="0" i="0" sz="12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NTR"/>
              <a:buChar char="-"/>
              <a:defRPr b="0" i="0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hyperlink" Target="https://pcortez.dsi.uminho.pt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ctrTitle"/>
          </p:nvPr>
        </p:nvSpPr>
        <p:spPr>
          <a:xfrm>
            <a:off x="3187411" y="1878691"/>
            <a:ext cx="5460600" cy="1546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 Project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-Red Wine</a:t>
            </a:r>
            <a:endParaRPr/>
          </a:p>
        </p:txBody>
      </p:sp>
      <p:sp>
        <p:nvSpPr>
          <p:cNvPr id="145" name="Google Shape;145;p26"/>
          <p:cNvSpPr txBox="1"/>
          <p:nvPr>
            <p:ph idx="1" type="subTitle"/>
          </p:nvPr>
        </p:nvSpPr>
        <p:spPr>
          <a:xfrm>
            <a:off x="3366655" y="3443527"/>
            <a:ext cx="5281200" cy="701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ENGR 241</a:t>
            </a:r>
            <a:endParaRPr/>
          </a:p>
        </p:txBody>
      </p:sp>
      <p:sp>
        <p:nvSpPr>
          <p:cNvPr id="146" name="Google Shape;146;p26"/>
          <p:cNvSpPr txBox="1"/>
          <p:nvPr>
            <p:ph idx="2" type="body"/>
          </p:nvPr>
        </p:nvSpPr>
        <p:spPr>
          <a:xfrm>
            <a:off x="3506932" y="4267564"/>
            <a:ext cx="5141100" cy="316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r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Nicholas Katzenberger, Adam Fiorito, Laszlo Feledy</a:t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975" y="899175"/>
            <a:ext cx="2882613" cy="2882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 Linear Regression: Anova Table and Statistics</a:t>
            </a:r>
            <a:endParaRPr/>
          </a:p>
        </p:txBody>
      </p:sp>
      <p:graphicFrame>
        <p:nvGraphicFramePr>
          <p:cNvPr id="221" name="Google Shape;221;p35"/>
          <p:cNvGraphicFramePr/>
          <p:nvPr/>
        </p:nvGraphicFramePr>
        <p:xfrm>
          <a:off x="721700" y="866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{D43D4F3A-8410-46BF-A64D-3FFA4160D214}</a:tableStyleId>
              </a:tblPr>
              <a:tblGrid>
                <a:gridCol w="911950"/>
                <a:gridCol w="1005125"/>
                <a:gridCol w="911950"/>
                <a:gridCol w="911950"/>
                <a:gridCol w="911950"/>
              </a:tblGrid>
              <a:tr h="684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Source of Variation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Deg. of Freedom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Sum of Squares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Mean Sum of Squares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701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Chlorides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2.675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2.867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129.934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274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Residual Sugar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0.192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0.192136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Residual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1596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35.221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0.022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1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Total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1598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38.088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22" name="Google Shape;222;p35"/>
          <p:cNvSpPr txBox="1"/>
          <p:nvPr/>
        </p:nvSpPr>
        <p:spPr>
          <a:xfrm>
            <a:off x="5591700" y="866850"/>
            <a:ext cx="3000000" cy="3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/>
              <a:t>R</a:t>
            </a:r>
            <a:r>
              <a:rPr baseline="30000" lang="en" sz="1300"/>
              <a:t>2</a:t>
            </a:r>
            <a:r>
              <a:rPr lang="en" sz="1300"/>
              <a:t> = </a:t>
            </a:r>
            <a:r>
              <a:rPr lang="en" sz="1300"/>
              <a:t>0.074	</a:t>
            </a:r>
            <a:r>
              <a:rPr lang="en"/>
              <a:t>α = 0.05	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tcrit = t0.025,∞ = 1.96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Tcalc (chlorides) = </a:t>
            </a: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500"/>
              <a:t>-10.84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Tcalc (sugar) = -2.6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| t</a:t>
            </a:r>
            <a:r>
              <a:rPr baseline="-25000" lang="en"/>
              <a:t>calc</a:t>
            </a:r>
            <a:r>
              <a:rPr lang="en"/>
              <a:t>| &gt; | t</a:t>
            </a:r>
            <a:r>
              <a:rPr baseline="-25000" lang="en"/>
              <a:t>crit</a:t>
            </a:r>
            <a:r>
              <a:rPr lang="en"/>
              <a:t>|  (For both values)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Model is Significant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Y = -0.8564x</a:t>
            </a:r>
            <a:r>
              <a:rPr baseline="-25000" lang="en"/>
              <a:t>1 </a:t>
            </a:r>
            <a:r>
              <a:rPr lang="en"/>
              <a:t>-0.0078x</a:t>
            </a:r>
            <a:r>
              <a:rPr baseline="-25000" lang="en"/>
              <a:t>2 </a:t>
            </a:r>
            <a:r>
              <a:rPr lang="en"/>
              <a:t>+ 3.4058 (multi-linear model)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6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made the graphs:</a:t>
            </a:r>
            <a:endParaRPr/>
          </a:p>
        </p:txBody>
      </p:sp>
      <p:sp>
        <p:nvSpPr>
          <p:cNvPr id="228" name="Google Shape;228;p36"/>
          <p:cNvSpPr txBox="1"/>
          <p:nvPr/>
        </p:nvSpPr>
        <p:spPr>
          <a:xfrm>
            <a:off x="631725" y="766450"/>
            <a:ext cx="27852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Python</a:t>
            </a: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code in Spyder compiler: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229" name="Google Shape;22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575" y="1114075"/>
            <a:ext cx="8728999" cy="380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 for our Analysis</a:t>
            </a:r>
            <a:endParaRPr/>
          </a:p>
        </p:txBody>
      </p:sp>
      <p:sp>
        <p:nvSpPr>
          <p:cNvPr id="235" name="Google Shape;235;p37"/>
          <p:cNvSpPr txBox="1"/>
          <p:nvPr/>
        </p:nvSpPr>
        <p:spPr>
          <a:xfrm>
            <a:off x="759775" y="1156750"/>
            <a:ext cx="7864800" cy="3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Filtering out information that fell in upper quartiles that did not match the majority of information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Graphing columns not considered in this analysis such as density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Constructing more regression models to further display our data. 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Possibly compare this information to other data sets (White Wine)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Learned </a:t>
            </a:r>
            <a:endParaRPr/>
          </a:p>
        </p:txBody>
      </p:sp>
      <p:sp>
        <p:nvSpPr>
          <p:cNvPr id="241" name="Google Shape;241;p38"/>
          <p:cNvSpPr txBox="1"/>
          <p:nvPr/>
        </p:nvSpPr>
        <p:spPr>
          <a:xfrm>
            <a:off x="610400" y="954000"/>
            <a:ext cx="7960800" cy="38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Excluding outliers from our data can have a significant impact on overall results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How abstract concepts of linear regression &amp; Data science applied to real data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Interpreting data in new and different ways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Learned how to utilize python libraries for Data analysis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the Data</a:t>
            </a:r>
            <a:endParaRPr/>
          </a:p>
        </p:txBody>
      </p:sp>
      <p:sp>
        <p:nvSpPr>
          <p:cNvPr id="153" name="Google Shape;153;p27"/>
          <p:cNvSpPr txBox="1"/>
          <p:nvPr/>
        </p:nvSpPr>
        <p:spPr>
          <a:xfrm>
            <a:off x="738450" y="1295475"/>
            <a:ext cx="6338700" cy="3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Data sheet from University of Minho, Portugal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Produced by </a:t>
            </a: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Professor Paulo Cortez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Has 12 columns of chemical and observational data about the wine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Describes Portuguese "Vinho Verde" wine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7150" y="1078978"/>
            <a:ext cx="1832400" cy="2578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7"/>
          <p:cNvSpPr txBox="1"/>
          <p:nvPr/>
        </p:nvSpPr>
        <p:spPr>
          <a:xfrm>
            <a:off x="7077250" y="3657900"/>
            <a:ext cx="1832400" cy="138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Paulo Cortez, </a:t>
            </a:r>
            <a:endParaRPr i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Source: </a:t>
            </a:r>
            <a:r>
              <a:rPr i="1" lang="en" u="sng">
                <a:solidFill>
                  <a:schemeClr val="hlink"/>
                </a:solidFill>
                <a:latin typeface="IBM Plex Sans"/>
                <a:ea typeface="IBM Plex Sans"/>
                <a:cs typeface="IBM Plex Sans"/>
                <a:sym typeface="IBM Plex Sans"/>
                <a:hlinkClick r:id="rId4"/>
              </a:rPr>
              <a:t>https://pcortez.dsi.uminho.pt/</a:t>
            </a:r>
            <a:endParaRPr i="1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8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We Chose This Dataset</a:t>
            </a:r>
            <a:endParaRPr/>
          </a:p>
        </p:txBody>
      </p:sp>
      <p:sp>
        <p:nvSpPr>
          <p:cNvPr id="161" name="Google Shape;161;p28"/>
          <p:cNvSpPr txBox="1"/>
          <p:nvPr/>
        </p:nvSpPr>
        <p:spPr>
          <a:xfrm>
            <a:off x="738450" y="1114075"/>
            <a:ext cx="7776900" cy="32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Straightforward to view </a:t>
            </a: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correlations</a:t>
            </a: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 between </a:t>
            </a: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certain variables in the dataset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Wanted to figure out what determined quality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Wanted to see what differs in Portuguese wine compared to American brands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Important Terms</a:t>
            </a:r>
            <a:endParaRPr/>
          </a:p>
        </p:txBody>
      </p:sp>
      <p:sp>
        <p:nvSpPr>
          <p:cNvPr id="167" name="Google Shape;167;p29"/>
          <p:cNvSpPr txBox="1"/>
          <p:nvPr/>
        </p:nvSpPr>
        <p:spPr>
          <a:xfrm>
            <a:off x="527550" y="687200"/>
            <a:ext cx="80889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Mean: Average of all values in a population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Standard Deviation: Determines how far away 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population numbers are from the mean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Linear Regression: linear relationship to describe the correlation between an independent variable(s) and a dependent variable… y = mx  + b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Sans"/>
              <a:buChar char="●"/>
            </a:pPr>
            <a:r>
              <a:rPr lang="en" sz="24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ANOVA table: breaks down components of variation in a regression relationship.</a:t>
            </a:r>
            <a:endParaRPr sz="240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550" y="769475"/>
            <a:ext cx="4481025" cy="3198627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0"/>
          <p:cNvSpPr txBox="1"/>
          <p:nvPr/>
        </p:nvSpPr>
        <p:spPr>
          <a:xfrm>
            <a:off x="322250" y="1092725"/>
            <a:ext cx="1163100" cy="12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Histogram of Quality ratings: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175" name="Google Shape;175;p30"/>
          <p:cNvSpPr txBox="1"/>
          <p:nvPr/>
        </p:nvSpPr>
        <p:spPr>
          <a:xfrm>
            <a:off x="557025" y="4048650"/>
            <a:ext cx="54744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Average (Mean) quality: 5.636     Standard deviation: 0.808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Minimum: 3, Maximum: 8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76" name="Google Shape;17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41350" y="921301"/>
            <a:ext cx="3202650" cy="289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0"/>
          <p:cNvSpPr txBox="1"/>
          <p:nvPr/>
        </p:nvSpPr>
        <p:spPr>
          <a:xfrm>
            <a:off x="6522225" y="3899250"/>
            <a:ext cx="2198400" cy="5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Pie chart of same data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183" name="Google Shape;183;p31"/>
          <p:cNvSpPr txBox="1"/>
          <p:nvPr/>
        </p:nvSpPr>
        <p:spPr>
          <a:xfrm>
            <a:off x="311600" y="4304750"/>
            <a:ext cx="88323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Quality improved as Volatile Acid decreased			…..But this was not as consistent with Citric Acid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00" y="1004251"/>
            <a:ext cx="4139525" cy="298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6875" y="956237"/>
            <a:ext cx="4272841" cy="307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/>
          <p:nvPr>
            <p:ph type="title"/>
          </p:nvPr>
        </p:nvSpPr>
        <p:spPr>
          <a:xfrm>
            <a:off x="635978" y="4262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pic>
        <p:nvPicPr>
          <p:cNvPr id="191" name="Google Shape;1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587" y="1050062"/>
            <a:ext cx="4385875" cy="313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9800" y="928850"/>
            <a:ext cx="4084210" cy="313437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2"/>
          <p:cNvSpPr txBox="1"/>
          <p:nvPr/>
        </p:nvSpPr>
        <p:spPr>
          <a:xfrm>
            <a:off x="5124300" y="4118125"/>
            <a:ext cx="4084200" cy="7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Ratio of Free Sulfur to Total Sulfur had little to no relation on Quality rating. Most qualities had close to  a 0.7 ratio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4" name="Google Shape;194;p32"/>
          <p:cNvSpPr txBox="1"/>
          <p:nvPr/>
        </p:nvSpPr>
        <p:spPr>
          <a:xfrm>
            <a:off x="546363" y="4184425"/>
            <a:ext cx="4140300" cy="7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0.4 to 0.5 most common ratio between Free and Total Sulfur, but the mean was 0.38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Simple Linear Regression</a:t>
            </a:r>
            <a:endParaRPr/>
          </a:p>
        </p:txBody>
      </p:sp>
      <p:pic>
        <p:nvPicPr>
          <p:cNvPr id="200" name="Google Shape;2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575" y="1247769"/>
            <a:ext cx="3638550" cy="2647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3"/>
          <p:cNvSpPr txBox="1"/>
          <p:nvPr/>
        </p:nvSpPr>
        <p:spPr>
          <a:xfrm>
            <a:off x="6084700" y="1242125"/>
            <a:ext cx="1942200" cy="14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aphicFrame>
        <p:nvGraphicFramePr>
          <p:cNvPr id="202" name="Google Shape;202;p33"/>
          <p:cNvGraphicFramePr/>
          <p:nvPr/>
        </p:nvGraphicFramePr>
        <p:xfrm>
          <a:off x="4465275" y="1034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{D43D4F3A-8410-46BF-A64D-3FFA4160D214}</a:tableStyleId>
              </a:tblPr>
              <a:tblGrid>
                <a:gridCol w="841750"/>
                <a:gridCol w="927750"/>
                <a:gridCol w="841750"/>
                <a:gridCol w="841750"/>
                <a:gridCol w="841750"/>
              </a:tblGrid>
              <a:tr h="637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Source of Variation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Deg. of Freedom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Sum of Squares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Mean Sum of Squares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77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pH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2259.62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2259.62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1396.21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803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Residual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1597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2584.58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1.618397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75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Total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1598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4,844.20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 </a:t>
                      </a:r>
                      <a:endParaRPr/>
                    </a:p>
                  </a:txBody>
                  <a:tcPr marT="91425" marB="91425" marR="68575" marL="68575">
                    <a:lnL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03" name="Google Shape;203;p33"/>
          <p:cNvSpPr txBox="1"/>
          <p:nvPr/>
        </p:nvSpPr>
        <p:spPr>
          <a:xfrm>
            <a:off x="5909600" y="575475"/>
            <a:ext cx="14061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ANOVA Table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204" name="Google Shape;204;p33"/>
          <p:cNvSpPr txBox="1"/>
          <p:nvPr/>
        </p:nvSpPr>
        <p:spPr>
          <a:xfrm>
            <a:off x="4345300" y="4168100"/>
            <a:ext cx="4905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R-squared: 0.466           α = 0.05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tcrit = t0.025,∞ = 1.96 tcalc = 37.366: Model is signficant</a:t>
            </a:r>
            <a:endParaRPr/>
          </a:p>
        </p:txBody>
      </p:sp>
      <p:sp>
        <p:nvSpPr>
          <p:cNvPr id="205" name="Google Shape;205;p33"/>
          <p:cNvSpPr txBox="1"/>
          <p:nvPr/>
        </p:nvSpPr>
        <p:spPr>
          <a:xfrm>
            <a:off x="650950" y="4012350"/>
            <a:ext cx="30000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Line equation: y = -7.7023x + 33.8228</a:t>
            </a:r>
            <a:endParaRPr/>
          </a:p>
        </p:txBody>
      </p:sp>
      <p:sp>
        <p:nvSpPr>
          <p:cNvPr id="206" name="Google Shape;206;p33"/>
          <p:cNvSpPr txBox="1"/>
          <p:nvPr/>
        </p:nvSpPr>
        <p:spPr>
          <a:xfrm>
            <a:off x="3110050" y="4473375"/>
            <a:ext cx="140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| t</a:t>
            </a:r>
            <a:r>
              <a:rPr baseline="-25000" lang="en"/>
              <a:t>calc</a:t>
            </a:r>
            <a:r>
              <a:rPr lang="en"/>
              <a:t>| &gt; | t</a:t>
            </a:r>
            <a:r>
              <a:rPr baseline="-25000" lang="en"/>
              <a:t>crit</a:t>
            </a:r>
            <a:r>
              <a:rPr lang="en"/>
              <a:t>| 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 Linear Regression</a:t>
            </a:r>
            <a:endParaRPr/>
          </a:p>
        </p:txBody>
      </p:sp>
      <p:pic>
        <p:nvPicPr>
          <p:cNvPr id="212" name="Google Shape;2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800" y="794688"/>
            <a:ext cx="4160875" cy="3450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4"/>
          <p:cNvSpPr txBox="1"/>
          <p:nvPr/>
        </p:nvSpPr>
        <p:spPr>
          <a:xfrm>
            <a:off x="693625" y="4332475"/>
            <a:ext cx="348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 =  -0.8564x + 3.4058 (chlorides graph)</a:t>
            </a:r>
            <a:endParaRPr/>
          </a:p>
        </p:txBody>
      </p:sp>
      <p:sp>
        <p:nvSpPr>
          <p:cNvPr id="214" name="Google Shape;214;p34"/>
          <p:cNvSpPr txBox="1"/>
          <p:nvPr/>
        </p:nvSpPr>
        <p:spPr>
          <a:xfrm>
            <a:off x="5036800" y="4417225"/>
            <a:ext cx="358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Y = -0.0078x +3.4058 (sugar graph)</a:t>
            </a:r>
            <a:endParaRPr/>
          </a:p>
        </p:txBody>
      </p:sp>
      <p:pic>
        <p:nvPicPr>
          <p:cNvPr id="215" name="Google Shape;21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5425" y="794700"/>
            <a:ext cx="4048025" cy="345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Stevens">
      <a:dk1>
        <a:srgbClr val="363D45"/>
      </a:dk1>
      <a:lt1>
        <a:srgbClr val="FFFFFF"/>
      </a:lt1>
      <a:dk2>
        <a:srgbClr val="00427F"/>
      </a:dk2>
      <a:lt2>
        <a:srgbClr val="E3E5E6"/>
      </a:lt2>
      <a:accent1>
        <a:srgbClr val="A32537"/>
      </a:accent1>
      <a:accent2>
        <a:srgbClr val="4895CF"/>
      </a:accent2>
      <a:accent3>
        <a:srgbClr val="EBC73A"/>
      </a:accent3>
      <a:accent4>
        <a:srgbClr val="E6832E"/>
      </a:accent4>
      <a:accent5>
        <a:srgbClr val="E7F2FB"/>
      </a:accent5>
      <a:accent6>
        <a:srgbClr val="FFF2E8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